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ack and white photo looking up at the suspension cables of a bridge with clouds in the background"/>
          <p:cNvSpPr/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Black and white photo of the Zeeland Bridge in the Netherlands"/>
          <p:cNvSpPr/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Black and white photo of the underside of a bridge going over a river and against the sky "/>
          <p:cNvSpPr/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Black and white photo of the underside of a bridge going over a river and against the sky "/>
          <p:cNvSpPr/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lack and white photo looking up at the suspension cables of a bridge with clouds in the background"/>
          <p:cNvSpPr/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Black and white photo of the Zeeland Bridge in the Netherlands"/>
          <p:cNvSpPr/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the underside of a bridge going over a river and against the sky "/>
          <p:cNvSpPr/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21-10-202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21-10-2022</a:t>
            </a:r>
          </a:p>
        </p:txBody>
      </p:sp>
      <p:sp>
        <p:nvSpPr>
          <p:cNvPr id="138" name="Predicting Term Deposi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Predicting Term Deposits</a:t>
            </a:r>
          </a:p>
        </p:txBody>
      </p:sp>
      <p:sp>
        <p:nvSpPr>
          <p:cNvPr id="139" name="Sakshi Chadh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Sakshi Chadha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marital status.png" descr="marital stat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779" y="3466178"/>
            <a:ext cx="19248442" cy="856000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Marital Status"/>
          <p:cNvSpPr txBox="1"/>
          <p:nvPr>
            <p:ph type="title" idx="4294967295"/>
          </p:nvPr>
        </p:nvSpPr>
        <p:spPr>
          <a:xfrm>
            <a:off x="952500" y="1091174"/>
            <a:ext cx="22479000" cy="1663701"/>
          </a:xfrm>
          <a:prstGeom prst="rect">
            <a:avLst/>
          </a:prstGeom>
        </p:spPr>
        <p:txBody>
          <a:bodyPr/>
          <a:lstStyle/>
          <a:p>
            <a:pPr/>
            <a:r>
              <a:t>Marital Status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correlation.png"/>
          <p:cNvGrpSpPr/>
          <p:nvPr/>
        </p:nvGrpSpPr>
        <p:grpSpPr>
          <a:xfrm>
            <a:off x="4801014" y="592064"/>
            <a:ext cx="14781972" cy="12531872"/>
            <a:chOff x="0" y="0"/>
            <a:chExt cx="14781970" cy="12531871"/>
          </a:xfrm>
        </p:grpSpPr>
        <p:pic>
          <p:nvPicPr>
            <p:cNvPr id="172" name="correlation.png" descr="correla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4527971" cy="122016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correlation.png" descr="correlation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781971" cy="125318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Image Gallery"/>
          <p:cNvGrpSpPr/>
          <p:nvPr/>
        </p:nvGrpSpPr>
        <p:grpSpPr>
          <a:xfrm>
            <a:off x="952500" y="1920264"/>
            <a:ext cx="22479000" cy="10223501"/>
            <a:chOff x="0" y="0"/>
            <a:chExt cx="22479000" cy="10223500"/>
          </a:xfrm>
        </p:grpSpPr>
        <p:pic>
          <p:nvPicPr>
            <p:cNvPr id="175" name="Data Pipeline.png" descr="Data Pipelin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1199" r="0" b="11199"/>
            <a:stretch>
              <a:fillRect/>
            </a:stretch>
          </p:blipFill>
          <p:spPr>
            <a:xfrm>
              <a:off x="0" y="0"/>
              <a:ext cx="22479000" cy="948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ata Science Pipeline"/>
            <p:cNvSpPr/>
            <p:nvPr/>
          </p:nvSpPr>
          <p:spPr>
            <a:xfrm>
              <a:off x="0" y="9563100"/>
              <a:ext cx="22479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Data Science Pipeline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Table"/>
          <p:cNvGraphicFramePr/>
          <p:nvPr/>
        </p:nvGraphicFramePr>
        <p:xfrm>
          <a:off x="952500" y="1790700"/>
          <a:ext cx="22479000" cy="101473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ML 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Training Set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Test Set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Area Under Curve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Decision Tree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77.3%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85.2%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4141"/>
                          </a:solidFill>
                        </a:rPr>
                        <a:t>0.746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Bagging (Decision Tree)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74.0%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83.3%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4141"/>
                          </a:solidFill>
                        </a:rPr>
                        <a:t>0.793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Adaboost (Decision Tree)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74.6%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84.9%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4141"/>
                          </a:solidFill>
                        </a:rPr>
                        <a:t>0.790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XGBoost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76.9%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4141"/>
                          </a:solidFill>
                        </a:rPr>
                        <a:t>85.4%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4141"/>
                          </a:solidFill>
                        </a:rPr>
                        <a:t>0.789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valuation Metric: AU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Metric: AUC</a:t>
            </a:r>
          </a:p>
        </p:txBody>
      </p:sp>
      <p:grpSp>
        <p:nvGrpSpPr>
          <p:cNvPr id="184" name="Image Gallery"/>
          <p:cNvGrpSpPr/>
          <p:nvPr/>
        </p:nvGrpSpPr>
        <p:grpSpPr>
          <a:xfrm>
            <a:off x="952500" y="3695700"/>
            <a:ext cx="22479000" cy="8648700"/>
            <a:chOff x="0" y="0"/>
            <a:chExt cx="22479000" cy="8648700"/>
          </a:xfrm>
        </p:grpSpPr>
        <p:pic>
          <p:nvPicPr>
            <p:cNvPr id="182" name="AUC.png" descr="AUC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904010" y="0"/>
              <a:ext cx="14670980" cy="7912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AUC Comparison"/>
            <p:cNvSpPr/>
            <p:nvPr/>
          </p:nvSpPr>
          <p:spPr>
            <a:xfrm>
              <a:off x="0" y="7988300"/>
              <a:ext cx="22479000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AUC Comparison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Table"/>
          <p:cNvGraphicFramePr/>
          <p:nvPr/>
        </p:nvGraphicFramePr>
        <p:xfrm>
          <a:off x="952500" y="1790700"/>
          <a:ext cx="22479000" cy="10147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239500"/>
                <a:gridCol w="11239500"/>
              </a:tblGrid>
              <a:tr h="2029460">
                <a:tc gridSpan="2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500">
                          <a:solidFill>
                            <a:srgbClr val="FFFFFF"/>
                          </a:solidFill>
                        </a:rPr>
                        <a:t>Important Features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 hMerge="1">
                  <a:tcPr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500">
                          <a:solidFill>
                            <a:srgbClr val="FFFFFF"/>
                          </a:solidFill>
                        </a:rPr>
                        <a:t>Client Information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C9C3BA"/>
                      </a:solidFill>
                      <a:miter lim="400000"/>
                    </a:lnT>
                    <a:solidFill>
                      <a:schemeClr val="accent5">
                        <a:hueOff val="358805"/>
                        <a:satOff val="28459"/>
                        <a:lumOff val="15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500">
                          <a:solidFill>
                            <a:srgbClr val="FFFFFF"/>
                          </a:solidFill>
                        </a:rPr>
                        <a:t>Socio Economic Factors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C9C3BA"/>
                      </a:solidFill>
                      <a:miter lim="400000"/>
                    </a:lnT>
                    <a:solidFill>
                      <a:schemeClr val="accent5">
                        <a:hueOff val="358805"/>
                        <a:satOff val="28459"/>
                        <a:lumOff val="15490"/>
                      </a:schemeClr>
                    </a:solidFill>
                  </a:tcPr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414141"/>
                          </a:solidFill>
                        </a:rPr>
                        <a:t>Day of week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500">
                          <a:solidFill>
                            <a:srgbClr val="414141"/>
                          </a:solidFill>
                        </a:rPr>
                        <a:t>Number of Employees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414141"/>
                          </a:solidFill>
                        </a:rPr>
                        <a:t>Default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500">
                          <a:solidFill>
                            <a:srgbClr val="414141"/>
                          </a:solidFill>
                        </a:rPr>
                        <a:t>Euribor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2946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414141"/>
                          </a:solidFill>
                        </a:rPr>
                        <a:t>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500">
                          <a:solidFill>
                            <a:srgbClr val="414141"/>
                          </a:solidFill>
                        </a:rPr>
                        <a:t>Employment Variation Rate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ommend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Recommendations </a:t>
            </a:r>
          </a:p>
        </p:txBody>
      </p:sp>
      <p:pic>
        <p:nvPicPr>
          <p:cNvPr id="189" name="bullseye.png" descr="bullsey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8480" y="3735142"/>
            <a:ext cx="6785209" cy="6785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ggybank.png" descr="piggyba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9720" y="4416425"/>
            <a:ext cx="4883151" cy="488315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Extreme Gradient Boosting"/>
          <p:cNvSpPr txBox="1"/>
          <p:nvPr/>
        </p:nvSpPr>
        <p:spPr>
          <a:xfrm>
            <a:off x="3857505" y="9942972"/>
            <a:ext cx="64074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Extreme Gradient Boosting</a:t>
            </a:r>
          </a:p>
        </p:txBody>
      </p:sp>
      <p:sp>
        <p:nvSpPr>
          <p:cNvPr id="192" name="Minimise Operational Cost"/>
          <p:cNvSpPr txBox="1"/>
          <p:nvPr/>
        </p:nvSpPr>
        <p:spPr>
          <a:xfrm>
            <a:off x="13229890" y="9942972"/>
            <a:ext cx="646281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Minimise Operational Cost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ext Steps:…"/>
          <p:cNvSpPr txBox="1"/>
          <p:nvPr/>
        </p:nvSpPr>
        <p:spPr>
          <a:xfrm>
            <a:off x="830864" y="4502785"/>
            <a:ext cx="22722271" cy="4710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2300"/>
              </a:spcBef>
              <a:defRPr sz="8500">
                <a:solidFill>
                  <a:srgbClr val="000000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Next Steps: </a:t>
            </a:r>
          </a:p>
          <a:p>
            <a:pPr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Feature Engineering</a:t>
            </a:r>
          </a:p>
          <a:p>
            <a:pPr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Hyper tuning NN’s.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ny Questions?"/>
          <p:cNvSpPr txBox="1"/>
          <p:nvPr/>
        </p:nvSpPr>
        <p:spPr>
          <a:xfrm>
            <a:off x="830864" y="6057900"/>
            <a:ext cx="2272227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0000"/>
                </a:solidFill>
              </a:rPr>
              <a:t>Any</a:t>
            </a:r>
            <a:r>
              <a:t>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Table"/>
          <p:cNvGraphicFramePr/>
          <p:nvPr/>
        </p:nvGraphicFramePr>
        <p:xfrm>
          <a:off x="952500" y="1790700"/>
          <a:ext cx="22479000" cy="101473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1924434">
                <a:tc gridSpan="4"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500">
                          <a:solidFill>
                            <a:srgbClr val="FFFFFF"/>
                          </a:solidFill>
                        </a:rPr>
                        <a:t>S A K S H I   C H A D H A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222866">
                <a:tc gridSpan="2">
                  <a:txBody>
                    <a:bodyPr/>
                    <a:lstStyle/>
                    <a:p>
                      <a:pPr defTabSz="914400">
                        <a:defRPr sz="5000"/>
                      </a:pPr>
                      <a:r>
                        <a:t>Masters in Screen Production </a:t>
                      </a:r>
                    </a:p>
                    <a:p>
                      <a:pPr defTabSz="914400">
                        <a:defRPr sz="5000"/>
                      </a:pPr>
                      <a:r>
                        <a:t>Bachelors in Journalism</a:t>
                      </a:r>
                      <a:br/>
                      <a:r>
                        <a:rPr b="1" sz="5500"/>
                        <a:t>People Manager</a:t>
                      </a:r>
                      <a:endParaRPr sz="5500"/>
                    </a:p>
                    <a:p>
                      <a:pPr defTabSz="914400">
                        <a:defRPr sz="5000"/>
                      </a:pPr>
                      <a:r>
                        <a:t>Aspiring Data Analyst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</a:tbl>
          </a:graphicData>
        </a:graphic>
      </p:graphicFrame>
      <p:grpSp>
        <p:nvGrpSpPr>
          <p:cNvPr id="144" name="Sakshi.jpg"/>
          <p:cNvGrpSpPr/>
          <p:nvPr/>
        </p:nvGrpSpPr>
        <p:grpSpPr>
          <a:xfrm>
            <a:off x="13580770" y="4510255"/>
            <a:ext cx="7318548" cy="7394747"/>
            <a:chOff x="0" y="0"/>
            <a:chExt cx="7318546" cy="7394746"/>
          </a:xfrm>
        </p:grpSpPr>
        <p:pic>
          <p:nvPicPr>
            <p:cNvPr id="143" name="Sakshi.jpg" descr="Sakshi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703" t="15129" r="11703" b="8277"/>
            <a:stretch>
              <a:fillRect/>
            </a:stretch>
          </p:blipFill>
          <p:spPr>
            <a:xfrm>
              <a:off x="127000" y="88900"/>
              <a:ext cx="7064547" cy="70645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Sakshi.jpg" descr="Sakshi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318547" cy="739474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 A R K E T I N G    A N A L Y T I C S"/>
          <p:cNvSpPr txBox="1"/>
          <p:nvPr>
            <p:ph type="title" idx="4294967295"/>
          </p:nvPr>
        </p:nvSpPr>
        <p:spPr>
          <a:xfrm>
            <a:off x="952500" y="987522"/>
            <a:ext cx="22479000" cy="16637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000">
                <a:solidFill>
                  <a:srgbClr val="13140A"/>
                </a:solidFill>
              </a:defRPr>
            </a:lvl1pPr>
          </a:lstStyle>
          <a:p>
            <a:pPr/>
            <a:r>
              <a:t>M A R K E T I N G    A N A L Y T I C S</a:t>
            </a:r>
          </a:p>
        </p:txBody>
      </p:sp>
      <p:sp>
        <p:nvSpPr>
          <p:cNvPr id="147" name="Marketing: Activities to promote sales…"/>
          <p:cNvSpPr txBox="1"/>
          <p:nvPr/>
        </p:nvSpPr>
        <p:spPr>
          <a:xfrm>
            <a:off x="3827804" y="2959734"/>
            <a:ext cx="16728392" cy="91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0143" indent="-390143" algn="l"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Marketing: Activities to promote sales</a:t>
            </a:r>
          </a:p>
          <a:p>
            <a:pPr algn="l"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</a:p>
          <a:p>
            <a:pPr marL="390143" indent="-390143" algn="l"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Marketing + Strategic Planning = Campaign</a:t>
            </a:r>
          </a:p>
          <a:p>
            <a:pPr marL="390143" indent="-390143" algn="l"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</a:p>
          <a:p>
            <a:pPr marL="390143" indent="-390143" algn="l"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rPr b="1"/>
              <a:t>Stages</a:t>
            </a:r>
            <a:r>
              <a:t> of a campaign:</a:t>
            </a:r>
          </a:p>
          <a:p>
            <a:pPr algn="l">
              <a:defRPr sz="5000">
                <a:solidFill>
                  <a:srgbClr val="C84A36"/>
                </a:solidFill>
              </a:defRPr>
            </a:pPr>
          </a:p>
          <a:p>
            <a:pPr marL="742949" indent="-742949">
              <a:buSzPct val="100000"/>
              <a:buAutoNum type="arabicPeriod" startAt="1"/>
              <a:defRPr sz="6000">
                <a:solidFill>
                  <a:srgbClr val="C84A36"/>
                </a:solidFill>
              </a:defRPr>
            </a:pPr>
            <a:r>
              <a:t>Create awareness</a:t>
            </a:r>
          </a:p>
          <a:p>
            <a:pPr marL="742949" indent="-742949">
              <a:buSzPct val="100000"/>
              <a:buAutoNum type="arabicPeriod" startAt="1"/>
              <a:defRPr sz="6000">
                <a:solidFill>
                  <a:srgbClr val="C84A36"/>
                </a:solidFill>
              </a:defRPr>
            </a:pPr>
            <a:r>
              <a:t>Customer Interest —&gt; Product Consideration</a:t>
            </a:r>
          </a:p>
          <a:p>
            <a:pPr marL="742949" indent="-742949">
              <a:buSzPct val="100000"/>
              <a:buAutoNum type="arabicPeriod" startAt="1"/>
              <a:defRPr sz="6000">
                <a:solidFill>
                  <a:srgbClr val="C84A36"/>
                </a:solidFill>
              </a:defRPr>
            </a:pPr>
            <a:r>
              <a:t>Customer Decision</a:t>
            </a:r>
          </a:p>
          <a:p>
            <a:pPr marL="742949" indent="-742949">
              <a:buSzPct val="100000"/>
              <a:buAutoNum type="arabicPeriod" startAt="1"/>
              <a:defRPr sz="6000">
                <a:solidFill>
                  <a:srgbClr val="C84A36"/>
                </a:solidFill>
              </a:defRPr>
            </a:pPr>
            <a:r>
              <a:t>Sale!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LIENT: Portuguese Bank…"/>
          <p:cNvSpPr txBox="1"/>
          <p:nvPr/>
        </p:nvSpPr>
        <p:spPr>
          <a:xfrm>
            <a:off x="525231" y="1076959"/>
            <a:ext cx="22765784" cy="1156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0143" indent="-390143" algn="l">
              <a:buClr>
                <a:srgbClr val="929292"/>
              </a:buClr>
              <a:buSzPct val="60000"/>
              <a:buFont typeface="Zapf Dingbats"/>
              <a:buChar char="❖"/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       </a:t>
            </a:r>
            <a:r>
              <a:rPr sz="6000">
                <a:solidFill>
                  <a:srgbClr val="000000"/>
                </a:solidFill>
              </a:rPr>
              <a:t>CLIENT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sz="9000"/>
              <a:t>Portuguese Bank</a:t>
            </a:r>
            <a:endParaRPr sz="9000"/>
          </a:p>
          <a:p>
            <a:pPr algn="l">
              <a:defRPr sz="5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</a:p>
          <a:p>
            <a:pPr marL="731519" indent="-731519" algn="l">
              <a:lnSpc>
                <a:spcPct val="90000"/>
              </a:lnSpc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 sz="6000">
                <a:solidFill>
                  <a:srgbClr val="020100"/>
                </a:solidFill>
              </a:rPr>
              <a:t>BUSINESS QUESTION</a:t>
            </a:r>
            <a:r>
              <a:rPr sz="7500">
                <a:solidFill>
                  <a:srgbClr val="000000"/>
                </a:solidFill>
              </a:rPr>
              <a:t>:</a:t>
            </a:r>
            <a:r>
              <a:t> </a:t>
            </a:r>
            <a:r>
              <a:rPr sz="95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How can we better target term deposit clients to</a:t>
            </a:r>
            <a:r>
              <a:t> </a:t>
            </a:r>
            <a:r>
              <a:rPr sz="10500"/>
              <a:t>reduce campaign cost and maximise profit</a:t>
            </a:r>
            <a:r>
              <a:t>?</a:t>
            </a:r>
          </a:p>
          <a:p>
            <a:pPr algn="l"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</a:p>
          <a:p>
            <a:pPr marL="731519" indent="-731519" algn="l">
              <a:lnSpc>
                <a:spcPct val="90000"/>
              </a:lnSpc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 sz="6000">
                <a:solidFill>
                  <a:srgbClr val="000000"/>
                </a:solidFill>
              </a:rPr>
              <a:t>STAKEHOLDER</a:t>
            </a:r>
            <a:r>
              <a:rPr sz="7000">
                <a:solidFill>
                  <a:srgbClr val="000000"/>
                </a:solidFill>
              </a:rPr>
              <a:t>:</a:t>
            </a:r>
            <a:r>
              <a:t> </a:t>
            </a:r>
            <a:r>
              <a:rPr sz="8500"/>
              <a:t>Bank Campaign or Marketing </a:t>
            </a:r>
            <a:r>
              <a:rPr sz="9500"/>
              <a:t>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ATA QUESTION: Can we predict/identify customers who are very likely to make a term deposit for successful lead generation?"/>
          <p:cNvSpPr txBox="1"/>
          <p:nvPr>
            <p:ph type="title" idx="4294967295"/>
          </p:nvPr>
        </p:nvSpPr>
        <p:spPr>
          <a:xfrm>
            <a:off x="952500" y="1857165"/>
            <a:ext cx="22479000" cy="10001670"/>
          </a:xfrm>
          <a:prstGeom prst="rect">
            <a:avLst/>
          </a:prstGeom>
        </p:spPr>
        <p:txBody>
          <a:bodyPr/>
          <a:lstStyle/>
          <a:p>
            <a:pPr/>
            <a:r>
              <a:rPr sz="6000">
                <a:solidFill>
                  <a:srgbClr val="000000"/>
                </a:solidFill>
              </a:rPr>
              <a:t>DATA QUESTION:</a:t>
            </a:r>
            <a:r>
              <a:rPr sz="6000"/>
              <a:t> </a:t>
            </a:r>
            <a:r>
              <a:rPr sz="95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Can we predict/identify</a:t>
            </a:r>
            <a:r>
              <a:t> </a:t>
            </a:r>
            <a:r>
              <a:rPr sz="10500">
                <a:solidFill>
                  <a:srgbClr val="C84A36"/>
                </a:solidFill>
              </a:rPr>
              <a:t>customers</a:t>
            </a:r>
            <a:r>
              <a:t> </a:t>
            </a:r>
            <a:r>
              <a:rPr sz="95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who are very</a:t>
            </a:r>
            <a:r>
              <a:rPr>
                <a:solidFill>
                  <a:srgbClr val="C84A36"/>
                </a:solidFill>
              </a:rPr>
              <a:t> </a:t>
            </a:r>
            <a:r>
              <a:rPr sz="10500">
                <a:solidFill>
                  <a:srgbClr val="C84A36"/>
                </a:solidFill>
              </a:rPr>
              <a:t>likely to make a term deposit</a:t>
            </a:r>
            <a:r>
              <a:t> </a:t>
            </a:r>
            <a:r>
              <a:rPr sz="95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for</a:t>
            </a:r>
            <a:r>
              <a:rPr sz="9500"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 </a:t>
            </a:r>
            <a:r>
              <a:rPr sz="10500">
                <a:solidFill>
                  <a:srgbClr val="C84A36"/>
                </a:solidFill>
              </a:rPr>
              <a:t>successful lead generation</a:t>
            </a:r>
            <a:r>
              <a:rPr sz="1050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nk.png" descr="Bank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07561" y="2075843"/>
            <a:ext cx="19795814" cy="1104235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ource: UCI  |  Entries: 41,188 |  Feature Columns: 22  |  Target Column: Term deposit (Yes/No)"/>
          <p:cNvSpPr/>
          <p:nvPr/>
        </p:nvSpPr>
        <p:spPr>
          <a:xfrm>
            <a:off x="2300482" y="496258"/>
            <a:ext cx="20409887" cy="1270001"/>
          </a:xfrm>
          <a:prstGeom prst="rect">
            <a:avLst/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Source: UCI  |  Entries: 41,188 |  Feature Columns: 22  |  Target Column: Term deposit (Yes/No)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Exploratory Data Analysis: AGE"/>
          <p:cNvSpPr txBox="1"/>
          <p:nvPr>
            <p:ph type="title" idx="4294967295"/>
          </p:nvPr>
        </p:nvSpPr>
        <p:spPr>
          <a:xfrm>
            <a:off x="952500" y="832045"/>
            <a:ext cx="22479000" cy="1663701"/>
          </a:xfrm>
          <a:prstGeom prst="rect">
            <a:avLst/>
          </a:prstGeom>
        </p:spPr>
        <p:txBody>
          <a:bodyPr/>
          <a:lstStyle/>
          <a:p>
            <a:pPr/>
            <a:r>
              <a:rPr sz="8000"/>
              <a:t>Exploratory Data Analysis:</a:t>
            </a:r>
            <a:r>
              <a:t> </a:t>
            </a:r>
            <a:r>
              <a:rPr>
                <a:solidFill>
                  <a:srgbClr val="000000"/>
                </a:solidFill>
              </a:rPr>
              <a:t>AGE</a:t>
            </a:r>
          </a:p>
        </p:txBody>
      </p:sp>
      <p:grpSp>
        <p:nvGrpSpPr>
          <p:cNvPr id="159" name="age.png"/>
          <p:cNvGrpSpPr/>
          <p:nvPr/>
        </p:nvGrpSpPr>
        <p:grpSpPr>
          <a:xfrm>
            <a:off x="2916156" y="2584318"/>
            <a:ext cx="18225529" cy="10603924"/>
            <a:chOff x="0" y="0"/>
            <a:chExt cx="18225527" cy="10603923"/>
          </a:xfrm>
        </p:grpSpPr>
        <p:pic>
          <p:nvPicPr>
            <p:cNvPr id="158" name="age.png" descr="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7971528" cy="102737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age.png" descr="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25528" cy="1060392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JOB Distribution"/>
          <p:cNvSpPr txBox="1"/>
          <p:nvPr>
            <p:ph type="title" idx="4294967295"/>
          </p:nvPr>
        </p:nvSpPr>
        <p:spPr>
          <a:xfrm>
            <a:off x="952500" y="832045"/>
            <a:ext cx="22479000" cy="1663701"/>
          </a:xfrm>
          <a:prstGeom prst="rect">
            <a:avLst/>
          </a:prstGeom>
        </p:spPr>
        <p:txBody>
          <a:bodyPr/>
          <a:lstStyle/>
          <a:p>
            <a:pPr/>
            <a:r>
              <a:t>JOB Distribution</a:t>
            </a:r>
          </a:p>
        </p:txBody>
      </p:sp>
      <p:pic>
        <p:nvPicPr>
          <p:cNvPr id="162" name="job distribution.png" descr="job distrib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260" y="2901300"/>
            <a:ext cx="20438260" cy="972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age distribution.png" descr="age distrib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468" y="1343907"/>
            <a:ext cx="19959064" cy="1153779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25%"/>
          <p:cNvSpPr txBox="1"/>
          <p:nvPr/>
        </p:nvSpPr>
        <p:spPr>
          <a:xfrm>
            <a:off x="17202694" y="6795306"/>
            <a:ext cx="86201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25%</a:t>
            </a:r>
          </a:p>
        </p:txBody>
      </p:sp>
      <p:sp>
        <p:nvSpPr>
          <p:cNvPr id="166" name="30%"/>
          <p:cNvSpPr txBox="1"/>
          <p:nvPr/>
        </p:nvSpPr>
        <p:spPr>
          <a:xfrm>
            <a:off x="19923543" y="4622948"/>
            <a:ext cx="86201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